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1"/>
  </p:notesMasterIdLst>
  <p:handoutMasterIdLst>
    <p:handoutMasterId r:id="rId12"/>
  </p:handoutMasterIdLst>
  <p:sldIdLst>
    <p:sldId id="277" r:id="rId3"/>
    <p:sldId id="284" r:id="rId4"/>
    <p:sldId id="283" r:id="rId5"/>
    <p:sldId id="278" r:id="rId6"/>
    <p:sldId id="279" r:id="rId7"/>
    <p:sldId id="282" r:id="rId8"/>
    <p:sldId id="285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880" autoAdjust="0"/>
  </p:normalViewPr>
  <p:slideViewPr>
    <p:cSldViewPr snapToGrid="0">
      <p:cViewPr varScale="1">
        <p:scale>
          <a:sx n="90" d="100"/>
          <a:sy n="90" d="100"/>
        </p:scale>
        <p:origin x="133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65DD71D7-55AC-46BD-81B3-09AB2F9EFBD8}" type="datetimeFigureOut">
              <a:rPr lang="en-US" altLang="zh-TW" smtClean="0"/>
              <a:t>11/3/2016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2840BD58-3BFF-4EAF-BB8B-AC67FE801E4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1F89424F-BB59-4F4E-9822-4CA3E770FFD2}" type="datetimeFigureOut">
              <a:t>2016/11/3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68322CDD-9D6C-4F63-9EC2-648226624108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689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79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zh-TW"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9" name="矩形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 latinLnBrk="0">
              <a:lnSpc>
                <a:spcPct val="80000"/>
              </a:lnSpc>
              <a:defRPr lang="zh-TW"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200" b="1" cap="all" baseline="0"/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11" name="矩形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1" cap="all" baseline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1" cap="all" baseline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11" name="矩形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/>
            </a:lvl8pPr>
            <a:lvl9pPr latinLnBrk="0">
              <a:defRPr lang="zh-TW"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8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10" name="矩形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8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8" name="矩形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zh-TW"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lang="zh-TW"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6800" y="1700347"/>
            <a:ext cx="10058400" cy="2743200"/>
          </a:xfrm>
        </p:spPr>
        <p:txBody>
          <a:bodyPr/>
          <a:lstStyle/>
          <a:p>
            <a:r>
              <a:rPr lang="zh-TW" altLang="en-US" dirty="0" smtClean="0"/>
              <a:t>愛資料</a:t>
            </a:r>
            <a:r>
              <a:rPr lang="en-US" altLang="zh-TW" dirty="0" smtClean="0"/>
              <a:t>(IOD)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6800" y="5231217"/>
            <a:ext cx="10058400" cy="835221"/>
          </a:xfrm>
        </p:spPr>
        <p:txBody>
          <a:bodyPr>
            <a:noAutofit/>
          </a:bodyPr>
          <a:lstStyle/>
          <a:p>
            <a:r>
              <a:rPr lang="zh-TW" altLang="en-US" sz="2800" dirty="0" smtClean="0"/>
              <a:t>陳</a:t>
            </a:r>
            <a:r>
              <a:rPr lang="zh-TW" altLang="en-US" sz="2800" dirty="0" smtClean="0"/>
              <a:t>毅</a:t>
            </a:r>
            <a:r>
              <a:rPr lang="zh-TW" altLang="en-US" sz="2800" dirty="0"/>
              <a:t>晟、莊</a:t>
            </a:r>
            <a:r>
              <a:rPr lang="zh-TW" altLang="en-US" sz="2800" dirty="0" smtClean="0"/>
              <a:t>凱翔、林盈宏</a:t>
            </a:r>
            <a:endParaRPr lang="zh-TW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 smtClean="0"/>
              <a:t>What is </a:t>
            </a:r>
            <a:r>
              <a:rPr lang="en-US" altLang="zh-TW" dirty="0" smtClean="0"/>
              <a:t>IOD?</a:t>
            </a:r>
            <a:endParaRPr 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1295400" y="2206345"/>
            <a:ext cx="318951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00B050"/>
                </a:solidFill>
              </a:rPr>
              <a:t>Infe</a:t>
            </a:r>
            <a:r>
              <a:rPr lang="en-US" altLang="zh-TW" sz="3200" b="1" dirty="0">
                <a:solidFill>
                  <a:srgbClr val="00B050"/>
                </a:solidFill>
              </a:rPr>
              <a:t>re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>nce(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推論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>)</a:t>
            </a:r>
            <a:endParaRPr lang="zh-TW" altLang="en-US" sz="3200" b="1" dirty="0">
              <a:solidFill>
                <a:srgbClr val="00B05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295400" y="4218473"/>
            <a:ext cx="458288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Open Data(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開放資料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)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45631" y="1873993"/>
            <a:ext cx="7100738" cy="347418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84915" y="2287645"/>
            <a:ext cx="71876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600" b="1" dirty="0">
                <a:solidFill>
                  <a:srgbClr val="00B050"/>
                </a:solidFill>
              </a:rPr>
              <a:t>I</a:t>
            </a:r>
            <a:r>
              <a:rPr lang="en-US" altLang="zh-TW" sz="16600" b="1" dirty="0">
                <a:solidFill>
                  <a:srgbClr val="FF0000"/>
                </a:solidFill>
              </a:rPr>
              <a:t>OD</a:t>
            </a:r>
            <a:endParaRPr lang="zh-TW" altLang="en-U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5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8" grpId="0"/>
      <p:bldP spid="18" grpId="1"/>
      <p:bldP spid="8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</a:t>
            </a:r>
            <a:r>
              <a:rPr lang="zh-TW" altLang="en-US" dirty="0"/>
              <a:t>言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lvl="1">
              <a:spcBef>
                <a:spcPts val="1800"/>
              </a:spcBef>
            </a:pPr>
            <a:r>
              <a:rPr lang="zh-TW" altLang="en-US" sz="3200" b="1" dirty="0"/>
              <a:t>目前政府開放資料平</a:t>
            </a:r>
            <a:r>
              <a:rPr lang="zh-TW" altLang="en-US" sz="3200" b="1" dirty="0" smtClean="0"/>
              <a:t>臺沒辦法提供資料集之間的關聯性。</a:t>
            </a:r>
            <a:endParaRPr lang="en-US" altLang="zh-TW" sz="3200" b="1" dirty="0" smtClean="0"/>
          </a:p>
          <a:p>
            <a:pPr marL="274320" lvl="1">
              <a:spcBef>
                <a:spcPts val="1800"/>
              </a:spcBef>
            </a:pPr>
            <a:endParaRPr lang="zh-TW" altLang="en-US" sz="3200" dirty="0"/>
          </a:p>
          <a:p>
            <a:pPr marL="274320" lvl="1">
              <a:spcBef>
                <a:spcPts val="1800"/>
              </a:spcBef>
            </a:pPr>
            <a:r>
              <a:rPr lang="zh-TW" altLang="en-US" sz="3200" b="1" dirty="0" smtClean="0"/>
              <a:t>本系</a:t>
            </a:r>
            <a:r>
              <a:rPr lang="zh-TW" altLang="en-US" sz="3200" b="1" dirty="0"/>
              <a:t>統</a:t>
            </a:r>
            <a:r>
              <a:rPr lang="zh-TW" altLang="en-US" sz="3200" b="1" dirty="0" smtClean="0"/>
              <a:t>提供</a:t>
            </a:r>
            <a:r>
              <a:rPr lang="zh-TW" altLang="en-US" sz="3200" b="1" dirty="0"/>
              <a:t>一個新的入口</a:t>
            </a:r>
            <a:r>
              <a:rPr lang="zh-TW" altLang="en-US" sz="3200" b="1" dirty="0" smtClean="0"/>
              <a:t>網站</a:t>
            </a:r>
            <a:r>
              <a:rPr lang="en-US" altLang="zh-TW" sz="3200" b="1" dirty="0" smtClean="0"/>
              <a:t>	</a:t>
            </a:r>
          </a:p>
          <a:p>
            <a:pPr marL="594360" lvl="2">
              <a:spcBef>
                <a:spcPts val="1800"/>
              </a:spcBef>
            </a:pPr>
            <a:r>
              <a:rPr lang="zh-TW" altLang="en-US" sz="3000" b="1" dirty="0" smtClean="0"/>
              <a:t>結構</a:t>
            </a:r>
            <a:r>
              <a:rPr lang="zh-TW" altLang="en-US" sz="3000" b="1" dirty="0"/>
              <a:t>化的</a:t>
            </a:r>
            <a:r>
              <a:rPr lang="zh-TW" altLang="en-US" sz="3000" b="1" dirty="0" smtClean="0"/>
              <a:t>查詢</a:t>
            </a:r>
            <a:endParaRPr lang="en-US" altLang="zh-TW" sz="3000" b="1" dirty="0" smtClean="0"/>
          </a:p>
          <a:p>
            <a:pPr marL="594360" lvl="2">
              <a:spcBef>
                <a:spcPts val="1800"/>
              </a:spcBef>
            </a:pPr>
            <a:r>
              <a:rPr lang="zh-TW" altLang="en-US" sz="3000" b="1" dirty="0" smtClean="0"/>
              <a:t>結合</a:t>
            </a:r>
            <a:r>
              <a:rPr lang="zh-TW" altLang="en-US" sz="3000" b="1" dirty="0"/>
              <a:t>智能化的</a:t>
            </a:r>
            <a:r>
              <a:rPr lang="zh-TW" altLang="en-US" sz="3000" b="1" dirty="0" smtClean="0"/>
              <a:t>推論</a:t>
            </a:r>
            <a:endParaRPr lang="en-US" altLang="zh-TW" sz="3000" b="1" dirty="0" smtClean="0"/>
          </a:p>
          <a:p>
            <a:pPr marL="594360" lvl="2">
              <a:spcBef>
                <a:spcPts val="1800"/>
              </a:spcBef>
            </a:pPr>
            <a:r>
              <a:rPr lang="zh-TW" altLang="en-US" sz="3000" b="1" dirty="0" smtClean="0"/>
              <a:t>相關</a:t>
            </a:r>
            <a:r>
              <a:rPr lang="zh-TW" altLang="en-US" sz="3000" b="1" dirty="0"/>
              <a:t>資料</a:t>
            </a:r>
            <a:r>
              <a:rPr lang="zh-TW" altLang="en-US" sz="3000" b="1" dirty="0" smtClean="0"/>
              <a:t>集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82079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系統特色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zh-TW" altLang="en-US" sz="2400" b="1" dirty="0"/>
              <a:t>結合</a:t>
            </a:r>
            <a:r>
              <a:rPr lang="en-US" altLang="zh-TW" sz="2400" b="1" dirty="0" err="1" smtClean="0"/>
              <a:t>DBpedia</a:t>
            </a:r>
            <a:endParaRPr lang="en-US" altLang="zh-TW" sz="2400" dirty="0"/>
          </a:p>
          <a:p>
            <a:pPr fontAlgn="base"/>
            <a:r>
              <a:rPr lang="zh-TW" altLang="en-US" sz="2400" b="1" dirty="0"/>
              <a:t>圖形化介面顯示</a:t>
            </a:r>
            <a:endParaRPr lang="zh-TW" altLang="en-US" sz="2400" dirty="0"/>
          </a:p>
          <a:p>
            <a:pPr fontAlgn="base"/>
            <a:r>
              <a:rPr lang="zh-TW" altLang="en-US" sz="2400" b="1" dirty="0"/>
              <a:t>浮動視窗</a:t>
            </a:r>
            <a:r>
              <a:rPr lang="en-US" altLang="zh-TW" sz="2400" b="1" dirty="0"/>
              <a:t>(Pop-Up-Window)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7083" t="8275" r="28675" b="81953"/>
          <a:stretch/>
        </p:blipFill>
        <p:spPr>
          <a:xfrm>
            <a:off x="541013" y="4208721"/>
            <a:ext cx="10355587" cy="12865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00" y="1498976"/>
            <a:ext cx="8228320" cy="4593480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400" y="3795716"/>
            <a:ext cx="10374218" cy="1883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42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3" name="Picture 4" descr="C:\Users\LabComputer\Downloads\DBpediaLogoFu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62" y="1120648"/>
            <a:ext cx="1333729" cy="75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橢圓 133"/>
          <p:cNvSpPr/>
          <p:nvPr/>
        </p:nvSpPr>
        <p:spPr>
          <a:xfrm>
            <a:off x="4583835" y="2796134"/>
            <a:ext cx="2304255" cy="8414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5" name="橢圓 134"/>
          <p:cNvSpPr/>
          <p:nvPr/>
        </p:nvSpPr>
        <p:spPr>
          <a:xfrm>
            <a:off x="4583835" y="4514610"/>
            <a:ext cx="2304255" cy="8414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" name="橢圓 135"/>
          <p:cNvSpPr/>
          <p:nvPr/>
        </p:nvSpPr>
        <p:spPr>
          <a:xfrm>
            <a:off x="8381593" y="2989726"/>
            <a:ext cx="1237867" cy="417570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7" name="橢圓 136"/>
          <p:cNvSpPr/>
          <p:nvPr/>
        </p:nvSpPr>
        <p:spPr>
          <a:xfrm>
            <a:off x="8429261" y="4708202"/>
            <a:ext cx="1235536" cy="417570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8" name="直線接點 137"/>
          <p:cNvCxnSpPr>
            <a:stCxn id="134" idx="6"/>
            <a:endCxn id="136" idx="2"/>
          </p:cNvCxnSpPr>
          <p:nvPr/>
        </p:nvCxnSpPr>
        <p:spPr>
          <a:xfrm flipV="1">
            <a:off x="6888090" y="3198511"/>
            <a:ext cx="1493503" cy="183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135" idx="6"/>
            <a:endCxn id="137" idx="2"/>
          </p:cNvCxnSpPr>
          <p:nvPr/>
        </p:nvCxnSpPr>
        <p:spPr>
          <a:xfrm flipV="1">
            <a:off x="6888090" y="4916987"/>
            <a:ext cx="1541171" cy="183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群組 139"/>
          <p:cNvGrpSpPr/>
          <p:nvPr/>
        </p:nvGrpSpPr>
        <p:grpSpPr>
          <a:xfrm>
            <a:off x="7896202" y="2587673"/>
            <a:ext cx="2304255" cy="3586924"/>
            <a:chOff x="5796136" y="2276871"/>
            <a:chExt cx="2304255" cy="3897725"/>
          </a:xfrm>
        </p:grpSpPr>
        <p:sp>
          <p:nvSpPr>
            <p:cNvPr id="141" name="橢圓 140"/>
            <p:cNvSpPr/>
            <p:nvPr/>
          </p:nvSpPr>
          <p:spPr>
            <a:xfrm>
              <a:off x="5796136" y="2276871"/>
              <a:ext cx="2304255" cy="34563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6599958" y="5805264"/>
              <a:ext cx="7922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議題</a:t>
              </a:r>
              <a:r>
                <a:rPr lang="en-US" altLang="zh-TW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endPara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2206302" y="5317758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4800" dirty="0">
              <a:solidFill>
                <a:prstClr val="black"/>
              </a:solidFill>
            </a:endParaRPr>
          </a:p>
        </p:txBody>
      </p:sp>
      <p:grpSp>
        <p:nvGrpSpPr>
          <p:cNvPr id="144" name="群組 143"/>
          <p:cNvGrpSpPr/>
          <p:nvPr/>
        </p:nvGrpSpPr>
        <p:grpSpPr>
          <a:xfrm>
            <a:off x="4950517" y="1136846"/>
            <a:ext cx="1569660" cy="987746"/>
            <a:chOff x="1354218" y="892071"/>
            <a:chExt cx="1569660" cy="1073333"/>
          </a:xfrm>
        </p:grpSpPr>
        <p:pic>
          <p:nvPicPr>
            <p:cNvPr id="145" name="Picture 5" descr="C:\Users\LabComputer\Downloads\dat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6" y="892071"/>
              <a:ext cx="720080" cy="658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矩形 145"/>
            <p:cNvSpPr/>
            <p:nvPr/>
          </p:nvSpPr>
          <p:spPr>
            <a:xfrm>
              <a:off x="1354218" y="1564070"/>
              <a:ext cx="1569660" cy="4013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政府開放</a:t>
              </a:r>
              <a:r>
                <a:rPr lang="zh-TW" altLang="en-US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</a:t>
              </a:r>
              <a:endPara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4170979" y="1136846"/>
            <a:ext cx="3149158" cy="5011909"/>
            <a:chOff x="2646979" y="182638"/>
            <a:chExt cx="3149158" cy="6366303"/>
          </a:xfrm>
        </p:grpSpPr>
        <p:cxnSp>
          <p:nvCxnSpPr>
            <p:cNvPr id="148" name="直線接點 147"/>
            <p:cNvCxnSpPr/>
            <p:nvPr/>
          </p:nvCxnSpPr>
          <p:spPr>
            <a:xfrm>
              <a:off x="5796137" y="182638"/>
              <a:ext cx="0" cy="6336704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/>
            <p:cNvCxnSpPr/>
            <p:nvPr/>
          </p:nvCxnSpPr>
          <p:spPr>
            <a:xfrm>
              <a:off x="2646979" y="212236"/>
              <a:ext cx="0" cy="6336705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群組 149"/>
          <p:cNvGrpSpPr/>
          <p:nvPr/>
        </p:nvGrpSpPr>
        <p:grpSpPr>
          <a:xfrm>
            <a:off x="1817279" y="3015726"/>
            <a:ext cx="1686068" cy="1561697"/>
            <a:chOff x="293279" y="2880408"/>
            <a:chExt cx="1686068" cy="1697016"/>
          </a:xfrm>
        </p:grpSpPr>
        <p:sp>
          <p:nvSpPr>
            <p:cNvPr id="151" name="等腰三角形 150"/>
            <p:cNvSpPr/>
            <p:nvPr/>
          </p:nvSpPr>
          <p:spPr>
            <a:xfrm>
              <a:off x="293279" y="3720736"/>
              <a:ext cx="1686068" cy="85668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笑臉 151"/>
            <p:cNvSpPr/>
            <p:nvPr/>
          </p:nvSpPr>
          <p:spPr>
            <a:xfrm>
              <a:off x="395537" y="2880408"/>
              <a:ext cx="1440160" cy="1268672"/>
            </a:xfrm>
            <a:prstGeom prst="smileyFac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697731" y="4208092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prstClr val="black"/>
                  </a:solidFill>
                  <a:latin typeface="微軟正黑體" pitchFamily="34" charset="-120"/>
                  <a:ea typeface="微軟正黑體" pitchFamily="34" charset="-120"/>
                </a:rPr>
                <a:t>使用者</a:t>
              </a:r>
            </a:p>
          </p:txBody>
        </p:sp>
      </p:grpSp>
      <p:cxnSp>
        <p:nvCxnSpPr>
          <p:cNvPr id="154" name="直線接點 153"/>
          <p:cNvCxnSpPr>
            <a:stCxn id="134" idx="2"/>
          </p:cNvCxnSpPr>
          <p:nvPr/>
        </p:nvCxnSpPr>
        <p:spPr>
          <a:xfrm flipH="1">
            <a:off x="3503349" y="3216877"/>
            <a:ext cx="1080486" cy="7161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肘形接點 154"/>
          <p:cNvCxnSpPr>
            <a:stCxn id="135" idx="2"/>
            <a:endCxn id="151" idx="3"/>
          </p:cNvCxnSpPr>
          <p:nvPr/>
        </p:nvCxnSpPr>
        <p:spPr>
          <a:xfrm rot="10800000">
            <a:off x="2660313" y="4577423"/>
            <a:ext cx="1923522" cy="357930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49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 animBg="1"/>
      <p:bldP spid="136" grpId="0" animBg="1"/>
      <p:bldP spid="137" grpId="0" animBg="1"/>
      <p:bldP spid="14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85967" y="2529016"/>
            <a:ext cx="55523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 smtClean="0"/>
              <a:t>DEMO</a:t>
            </a:r>
            <a:endParaRPr lang="zh-TW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9552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09562"/>
            <a:ext cx="9525000" cy="62388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3500" y="6548437"/>
            <a:ext cx="108585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rgbClr val="000000"/>
                </a:solidFill>
                <a:latin typeface="Times New Roman" panose="02020603050405020304" pitchFamily="18" charset="0"/>
              </a:rPr>
              <a:t>"Linking Open Data cloud diagram 2014, by Max </a:t>
            </a:r>
            <a:r>
              <a:rPr lang="en-US" altLang="zh-TW" sz="10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Schmachtenberg</a:t>
            </a:r>
            <a:r>
              <a:rPr lang="en-US" altLang="zh-TW" sz="1050" dirty="0">
                <a:solidFill>
                  <a:srgbClr val="000000"/>
                </a:solidFill>
                <a:latin typeface="Times New Roman" panose="02020603050405020304" pitchFamily="18" charset="0"/>
              </a:rPr>
              <a:t>, Christian </a:t>
            </a:r>
            <a:r>
              <a:rPr lang="en-US" altLang="zh-TW" sz="10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Bizer</a:t>
            </a:r>
            <a:r>
              <a:rPr lang="en-US" altLang="zh-TW" sz="1050" dirty="0">
                <a:solidFill>
                  <a:srgbClr val="000000"/>
                </a:solidFill>
                <a:latin typeface="Times New Roman" panose="02020603050405020304" pitchFamily="18" charset="0"/>
              </a:rPr>
              <a:t>, Anja </a:t>
            </a:r>
            <a:r>
              <a:rPr lang="en-US" altLang="zh-TW" sz="10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Jentzsch</a:t>
            </a:r>
            <a:r>
              <a:rPr lang="en-US" altLang="zh-TW" sz="1050" dirty="0">
                <a:solidFill>
                  <a:srgbClr val="000000"/>
                </a:solidFill>
                <a:latin typeface="Times New Roman" panose="02020603050405020304" pitchFamily="18" charset="0"/>
              </a:rPr>
              <a:t> and Richard </a:t>
            </a:r>
            <a:r>
              <a:rPr lang="en-US" altLang="zh-TW" sz="10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Cyganiak</a:t>
            </a:r>
            <a:r>
              <a:rPr lang="en-US" altLang="zh-TW" sz="1050" dirty="0">
                <a:solidFill>
                  <a:srgbClr val="000000"/>
                </a:solidFill>
                <a:latin typeface="Times New Roman" panose="02020603050405020304" pitchFamily="18" charset="0"/>
              </a:rPr>
              <a:t>. http://lod-cloud.net/"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8733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18702" y="3048000"/>
            <a:ext cx="5552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感謝評審</a:t>
            </a:r>
            <a:r>
              <a:rPr lang="zh-TW" altLang="en-US" sz="6600" dirty="0"/>
              <a:t>聆聽</a:t>
            </a:r>
          </a:p>
        </p:txBody>
      </p:sp>
    </p:spTree>
    <p:extLst>
      <p:ext uri="{BB962C8B-B14F-4D97-AF65-F5344CB8AC3E}">
        <p14:creationId xmlns:p14="http://schemas.microsoft.com/office/powerpoint/2010/main" val="8259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業務紅線簡報 (寬螢幕)</Template>
  <TotalTime>0</TotalTime>
  <Words>116</Words>
  <Application>Microsoft Office PowerPoint</Application>
  <PresentationFormat>寬螢幕</PresentationFormat>
  <Paragraphs>31</Paragraphs>
  <Slides>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Microsoft JhengHei UI</vt:lpstr>
      <vt:lpstr>微軟正黑體</vt:lpstr>
      <vt:lpstr>Arial</vt:lpstr>
      <vt:lpstr>Cambria</vt:lpstr>
      <vt:lpstr>Times New Roman</vt:lpstr>
      <vt:lpstr>Red Line Business 16x9</vt:lpstr>
      <vt:lpstr>愛資料(IOD)</vt:lpstr>
      <vt:lpstr>What is IOD?</vt:lpstr>
      <vt:lpstr>前言</vt:lpstr>
      <vt:lpstr>系統特色</vt:lpstr>
      <vt:lpstr>系統流程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2016-10-31T15:19:56Z</dcterms:created>
  <dcterms:modified xsi:type="dcterms:W3CDTF">2016-11-03T16:30:05Z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